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3" r:id="rId14"/>
    <p:sldId id="270" r:id="rId15"/>
    <p:sldId id="271" r:id="rId16"/>
    <p:sldId id="267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017D-B0D2-4482-B5A4-FCD1EDDC8410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B07A-87DB-4FA8-B67A-E2E9E1EF4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098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017D-B0D2-4482-B5A4-FCD1EDDC8410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B07A-87DB-4FA8-B67A-E2E9E1EF4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8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017D-B0D2-4482-B5A4-FCD1EDDC8410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B07A-87DB-4FA8-B67A-E2E9E1EF4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861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017D-B0D2-4482-B5A4-FCD1EDDC8410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B07A-87DB-4FA8-B67A-E2E9E1EF4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13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017D-B0D2-4482-B5A4-FCD1EDDC8410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B07A-87DB-4FA8-B67A-E2E9E1EF4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283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017D-B0D2-4482-B5A4-FCD1EDDC8410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B07A-87DB-4FA8-B67A-E2E9E1EF4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59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017D-B0D2-4482-B5A4-FCD1EDDC8410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B07A-87DB-4FA8-B67A-E2E9E1EF4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4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017D-B0D2-4482-B5A4-FCD1EDDC8410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B07A-87DB-4FA8-B67A-E2E9E1EF4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988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017D-B0D2-4482-B5A4-FCD1EDDC8410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B07A-87DB-4FA8-B67A-E2E9E1EF4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4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017D-B0D2-4482-B5A4-FCD1EDDC8410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B07A-87DB-4FA8-B67A-E2E9E1EF4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56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A017D-B0D2-4482-B5A4-FCD1EDDC8410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B07A-87DB-4FA8-B67A-E2E9E1EF4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6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A017D-B0D2-4482-B5A4-FCD1EDDC8410}" type="datetimeFigureOut">
              <a:rPr lang="ru-RU" smtClean="0"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AB07A-87DB-4FA8-B67A-E2E9E1EF4B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31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ls.kz/" TargetMode="External"/><Relationship Id="rId2" Type="http://schemas.openxmlformats.org/officeDocument/2006/relationships/hyperlink" Target="mailto:secretariat@hls.k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who.int/fctc/cop/cop7/FCTC_COP_7_11_RU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ho.int/fctc/cop/cop7/FCTC_COP_7_11_RU.pdf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365" y="1755056"/>
            <a:ext cx="11645153" cy="151326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Угроза новых видов табачной продукции</a:t>
            </a:r>
            <a:endParaRPr lang="ru-RU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8565" y="5982168"/>
            <a:ext cx="10125635" cy="341632"/>
          </a:xfrm>
          <a:noFill/>
        </p:spPr>
        <p:txBody>
          <a:bodyPr wrap="square" rtlCol="0">
            <a:spAutoFit/>
          </a:bodyPr>
          <a:lstStyle/>
          <a:p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Нур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-Султан 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0155"/>
            <a:ext cx="11806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Национальный центр общественного здравоохранения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Республики Казахстан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662518" y="5237210"/>
            <a:ext cx="9144000" cy="472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Тюлюбаева</a:t>
            </a:r>
            <a:r>
              <a:rPr lang="ru-RU" sz="20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Ж.</a:t>
            </a:r>
          </a:p>
          <a:p>
            <a:pPr algn="r"/>
            <a:endParaRPr lang="ru-RU" sz="20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8129" y="4133676"/>
            <a:ext cx="6360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проведения информационно-разъяснительной работы в части внесения изменений в Новый Кодекс Республики Казахстан «О здоровье»</a:t>
            </a:r>
            <a:endParaRPr lang="ru-RU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96" y="155129"/>
            <a:ext cx="820270" cy="83042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51" y="158580"/>
            <a:ext cx="868014" cy="89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44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865" y="4911597"/>
            <a:ext cx="3378427" cy="1879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1048"/>
            <a:ext cx="10515600" cy="41583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Дизайн ИНТ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12007"/>
            <a:ext cx="8493994" cy="14436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Тип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</a:p>
          <a:p>
            <a:pPr marL="0" indent="0">
              <a:buNone/>
            </a:pP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Интегированный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нагревательный элемент </a:t>
            </a:r>
            <a:r>
              <a:rPr 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Premier, Eclipse, PMI </a:t>
            </a:r>
            <a:r>
              <a:rPr 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 2</a:t>
            </a:r>
            <a:r>
              <a:rPr 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(TEEPS)</a:t>
            </a:r>
            <a:endParaRPr lang="ru-RU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671656"/>
            <a:ext cx="1219200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Объект 2"/>
          <p:cNvSpPr txBox="1">
            <a:spLocks/>
          </p:cNvSpPr>
          <p:nvPr/>
        </p:nvSpPr>
        <p:spPr>
          <a:xfrm>
            <a:off x="-1" y="3321546"/>
            <a:ext cx="7960659" cy="8464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Тип 3:</a:t>
            </a:r>
          </a:p>
          <a:p>
            <a:pPr marL="0" indent="0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Нагревательная камера для рассыпного табачного материала (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Pax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V2Pro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8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976" y="1774715"/>
            <a:ext cx="1949880" cy="1251173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-1" y="3111492"/>
            <a:ext cx="1219200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Объект 2"/>
          <p:cNvSpPr txBox="1">
            <a:spLocks/>
          </p:cNvSpPr>
          <p:nvPr/>
        </p:nvSpPr>
        <p:spPr>
          <a:xfrm>
            <a:off x="-1" y="1704113"/>
            <a:ext cx="8108577" cy="994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Тип 2: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Внешний нагревательный элемент со специализированными сигаретами </a:t>
            </a:r>
            <a:r>
              <a:rPr 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Heatbar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iQOS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</a:t>
            </a:r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</a:t>
            </a:r>
            <a:r>
              <a:rPr 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294" y="3197097"/>
            <a:ext cx="2667000" cy="1714500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0" y="5032313"/>
            <a:ext cx="12192000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905" y="184075"/>
            <a:ext cx="2196418" cy="145710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47066" y="5153030"/>
            <a:ext cx="8155642" cy="719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Тип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4: 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Гибридные устройства: Жидкость +табак 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iFuse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PloomTech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5740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09629"/>
            <a:ext cx="11766176" cy="7778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JAMA, 2017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сравнили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эмиссии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Iqos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обычной сигареты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247402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эмиссии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обнаружено 84% никотина от количества никотина, обнаруженного в обычном табачном дыме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 же самые токсичные химические вещества, которые были обнаружены в сигаретном дыме, были обнаружены и в эмиссии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Iqos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нет доказательств того, что ИНТ менее вредны, чем обычные сигареты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BMJ,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 др.: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сравнили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уровень содержания 113 химических веществ, обнаруженных в дыме электронной и обычных сигарет. Выяснилось, что 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концентрация 56 из них при использовании гаджета была выше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483" y="5945190"/>
            <a:ext cx="11380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Auer R, Concha-Lozano N, </a:t>
            </a:r>
            <a:r>
              <a:rPr lang="en-US" sz="1400" i="1" dirty="0" err="1"/>
              <a:t>Jacot-Sadowski</a:t>
            </a:r>
            <a:r>
              <a:rPr lang="en-US" sz="1400" i="1" dirty="0"/>
              <a:t> I, </a:t>
            </a:r>
            <a:r>
              <a:rPr lang="en-US" sz="1400" i="1" dirty="0" err="1"/>
              <a:t>Cornuz</a:t>
            </a:r>
            <a:r>
              <a:rPr lang="en-US" sz="1400" i="1" dirty="0"/>
              <a:t> J, </a:t>
            </a:r>
            <a:r>
              <a:rPr lang="en-US" sz="1400" i="1" dirty="0" err="1"/>
              <a:t>Berthet</a:t>
            </a:r>
            <a:r>
              <a:rPr lang="en-US" sz="1400" i="1" dirty="0"/>
              <a:t> A. Heat-not-burn tobacco cigarettes: Smoke by any other name.</a:t>
            </a:r>
          </a:p>
          <a:p>
            <a:r>
              <a:rPr lang="en-US" sz="1400" i="1" dirty="0"/>
              <a:t>JAMA </a:t>
            </a:r>
            <a:r>
              <a:rPr lang="en-US" sz="1400" i="1" dirty="0" err="1"/>
              <a:t>Int</a:t>
            </a:r>
            <a:r>
              <a:rPr lang="en-US" sz="1400" i="1" dirty="0"/>
              <a:t> Med. Published Online: May 22, 2017. doi:10.1001/jamainternmed.2017.1419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3905966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6526"/>
            <a:ext cx="12192000" cy="56272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ВОЗ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612" y="924672"/>
            <a:ext cx="11277600" cy="542234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Решением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Сторон восьмой сессии Конференции Сторон Рамочной конвенции РКБТ ВОЗ (1-6 октября 2018 года, Женева)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новые табачные изделия (в том числе нагреваемый табак) признаны табачными 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изделиями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Это означает, что вновь появляющиеся табачные изделия, такие как нагреваемый табак IQOS, GLO подпадают под действие РКБТ ВОЗ и должны быть регулируемы запретами, 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том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числе статьями 8 и 13 РКБТ ВОЗ. </a:t>
            </a: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допустить проникновение таких изделий на национальные рынки без соответствующего регулирования, это может поставить под угрозу осуществление стратегий по борьбе против табака, а также подорвать поддерживаемую Конвенцией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денормализацию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употребления табака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КС-6 предложила Сторонам рассмотреть вопрос о запрещении или регулировании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ЭСДН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в том числе в качестве табачных изделий, лекарственных средств, потребительских товаров или других категорий, в зависимости от случая, с учетом высокого уровня защиты здоровья человека.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ВОЗ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рекомендует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ЭСДН в качестве вспомогательных средств для прекращения курения и рекомендует курильщикам, желающим бросить курить, использовать доступные и проверенные средства отказа от курения.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2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3078"/>
            <a:ext cx="12192000" cy="76125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регулирования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(FCTC)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081" y="884330"/>
            <a:ext cx="11358283" cy="5957047"/>
          </a:xfr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запрещение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продажи и реализации ЭСДН/ЭСДПН несовершеннолетним;</a:t>
            </a: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запрет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или ограничение рекламы, продвижения и спонсорства в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отношении ЭСДН/ЭСДПН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(см. FCTC/COP/6/10 Rev.1);</a:t>
            </a: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налогообложение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ЭСДН/ЭСДПН на уровне, который делает эти устройства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 е-жидкости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недоступными по стоимости для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несовершеннолетних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то же время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налогообложения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изделий, сжигающих табак, должен быть выше, чем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ЭСДН/ЭСДПН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, чтобы воспрепятствовать приобщению и сократить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возвращение к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курению;</a:t>
            </a: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запрет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или ограничение использования ароматов,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привлекательных для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несовершеннолетних;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регулирование точек, плотности и каналов продаж; 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принятие мер по борьбе с незаконной торговлей ЭСДН/ЭСДПН;</a:t>
            </a: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регулирование стандартов электрической и пожарной безопасности устройств ЭСДН/ЭСДПН;</a:t>
            </a: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требование к производителям об обязательном раскрытии государственным органам данных о составе продукта;</a:t>
            </a: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регулирование надлежащей маркировки устройств и е-жидкостей;</a:t>
            </a:r>
          </a:p>
          <a:p>
            <a:pPr algn="just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требование к производителям о ведении мониторинга и сообщении о неблагоприятных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эффектах и др.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669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6867"/>
            <a:ext cx="10515600" cy="61650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Пример: Российская Федерация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189" y="1005353"/>
            <a:ext cx="10515600" cy="5099611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2013г. -  принятие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антитабачного закона: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запрет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рекламу сигарет и на курение в общественных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местах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2019г. -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депутаты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Госдумы приняли в третьем чтении законопроект Минфина о введении акциза на устройства нагревания табака, такие как IQOS 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glo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а также на многоразовые электронные сигареты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Усиление административной ответственности ИП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юр.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лиц за нарушения законодательства в сфере охраны здоровья граждан от воздействия табачного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дыма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Сейчас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выкуривается почти на 100 миллиардов сигарет меньше, чем до принятия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закона</a:t>
            </a: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99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741" y="123079"/>
            <a:ext cx="10515600" cy="12619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Турция -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наглядный </a:t>
            </a: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практической реализации РКБТ ВОЗ</a:t>
            </a:r>
            <a:b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741" y="1385047"/>
            <a:ext cx="11277600" cy="489472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2004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одна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из первых стран в мире, ратифицировавших РКБТ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ВОЗ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Запрет курения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ресторанах, барах, клубах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кафе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Постепенное повышение налогов 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табачные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изделия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Размещение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сигаретных упаковках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графических предупреждений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 вреде курения для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здоровья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октября 2017 г.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министр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финансов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Naci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Ağbal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сообщил о том, что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Турция отказалась от планов разрешить ввоз в страну и внутреннее производство табачных изделий на основе технологии "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heat-not-burn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("нагревание без горения") и электронных систем доставки никотина (ЭСДН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ИНТ, ЭСДН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продаются и не производятся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территории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Турции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786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9972"/>
            <a:ext cx="10515600" cy="48203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(с учетом рекомендаций ВОЗ)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623" y="900953"/>
            <a:ext cx="11268636" cy="568810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 данным ВОЗ, сейчас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Земле курит 1 млрд людей. Это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 7% меньше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чем в было 2000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Очевидна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тенденция отказа от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курения во всем мире,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что чревато для табачных компаний потерей прибыли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этой причине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табачные гиганты начали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выпускать системы нагревания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табака.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Созданный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табачниками образ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безвредного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устройства, к тому же помогающего бросить курить, не соответствует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действительности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Новые табачные изделия разрабатываются и продвигаются для обеспечения устойчивости табачной промышленности и их прибыли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Политика «снижения вреда» используется табачной промышленностью для повторной нормализации табачных изделий и подрыва мер по борьбе против табака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ЭСДН должны регулироваться с учетом высокого уровня защиты здоровья человека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ИНТ должны распространяться те же политические и нормативные меры, которые применяются ко всем другим табачным изделиям, в соответствии с РКБТ ВОЗ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 повышение осведомленности общественности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91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706" y="494366"/>
            <a:ext cx="10901082" cy="58257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3600" b="1" dirty="0" smtClean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Спасибо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за 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внимание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!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Национальный центр </a:t>
            </a:r>
          </a:p>
          <a:p>
            <a:pPr marL="0" indent="0" algn="r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общественного здравоохранения</a:t>
            </a:r>
          </a:p>
          <a:p>
            <a:pPr marL="0" indent="0" algn="r">
              <a:buNone/>
            </a:pPr>
            <a:endParaRPr lang="ru-RU" sz="1800" b="1" i="1" dirty="0" smtClean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Тел.: 95-41-05</a:t>
            </a:r>
          </a:p>
          <a:p>
            <a:pPr marL="0" indent="0" algn="r">
              <a:buNone/>
            </a:pPr>
            <a:r>
              <a:rPr lang="ru-RU" sz="18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</a:t>
            </a:r>
            <a:r>
              <a:rPr lang="en-US" sz="18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mail</a:t>
            </a:r>
            <a:r>
              <a:rPr lang="ru-RU" sz="1800" b="1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r>
              <a:rPr lang="en-US" sz="1800" b="1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2"/>
              </a:rPr>
              <a:t>secretariat@hls.kz</a:t>
            </a:r>
            <a:endParaRPr lang="ru-RU" sz="1800" b="1" i="1" dirty="0" smtClean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r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hlinkClick r:id="rId3"/>
              </a:rPr>
              <a:t>https://hls.kz/</a:t>
            </a:r>
            <a:endParaRPr lang="ru-RU" sz="1800" b="1" i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70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7208"/>
            <a:ext cx="10515600" cy="48204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424" y="1438835"/>
            <a:ext cx="10515600" cy="467957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Данные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GATS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Показатель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Казахстане является одним из самых высоких в мире -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22,4%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или 2,822 тыс. человек</a:t>
            </a: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42,4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% среди мужчин </a:t>
            </a: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4,5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% среди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женщин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Доля ежедневных курильщиков составляет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19,1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marL="0" indent="0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Наиболее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активными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потребители -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курильщики в возрасте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25-44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pPr marL="0" indent="0"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данным ВОЗ, каждый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год 8 млн людей на планете умирает от курения, еще 1 млн – от вторичного воздействия табачного дыма.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42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611" y="190313"/>
            <a:ext cx="10515600" cy="6568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нового Кодекса о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871" y="995082"/>
            <a:ext cx="11022105" cy="5432612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для потребления табака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устройство, используемое для нагревания табака и (или) иного воздействия на табак без его горения или тления для образования аэрозоля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системы курения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– электронные устройства, используемые для преобразования путем нагревания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никотинсодержащей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жидкости в аэрозоль, предназначенных для вдыхания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Ст.115 проекта Кодекса о здоровье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/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Запрещается </a:t>
            </a:r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продажа табачных изделий, 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табака для кальяна, кальянной смеси, систем для потребления табака, электронных систем курения и жидкостей для них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2000" i="1" dirty="0">
                <a:latin typeface="Arial" panose="020B0604020202020204" pitchFamily="34" charset="0"/>
                <a:cs typeface="Arial" panose="020B0604020202020204" pitchFamily="34" charset="0"/>
              </a:rPr>
              <a:t>Лица, осуществляющие продажу табачных изделий, 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табака для кальяна, кальянной смеси, систем для потребления табака, электронных систем курения и жидкости для них, обязаны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ru-RU" sz="2100" i="1" dirty="0">
                <a:latin typeface="Arial" panose="020B0604020202020204" pitchFamily="34" charset="0"/>
                <a:cs typeface="Arial" panose="020B0604020202020204" pitchFamily="34" charset="0"/>
              </a:rPr>
              <a:t>Потребление </a:t>
            </a:r>
            <a:r>
              <a:rPr lang="ru-RU" sz="2100" i="1" dirty="0">
                <a:latin typeface="Arial" panose="020B0604020202020204" pitchFamily="34" charset="0"/>
                <a:cs typeface="Arial" panose="020B0604020202020204" pitchFamily="34" charset="0"/>
              </a:rPr>
              <a:t>табачных изделий, табака для кальяна, кальянной смеси,</a:t>
            </a:r>
            <a:r>
              <a:rPr lang="ru-RU" sz="21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</a:t>
            </a:r>
            <a:r>
              <a:rPr lang="ru-RU" sz="21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1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том числе с использованием систем для потребления табака, электронных систем курения и кальяна запрещается в:</a:t>
            </a:r>
            <a:endParaRPr lang="ru-RU" sz="2100" i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22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4364"/>
            <a:ext cx="11607887" cy="65685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существуют новые виды табачной продукции?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2180" y="1186508"/>
            <a:ext cx="330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СИСТЕМЫ ДОСТАВКИ НИКОТИНА (ЭСДН)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3011" y="1202077"/>
            <a:ext cx="3307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ИЗДЕЛИЯ ИЗ НАГРЕВАЕМОГО ТАБАКА (ИНТ)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48188" y="1202077"/>
            <a:ext cx="2097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ГИБРИДЫ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81" y="2278902"/>
            <a:ext cx="2257757" cy="14514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41" y="2257676"/>
            <a:ext cx="1827932" cy="18279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2381" y="4572001"/>
            <a:ext cx="44260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Примеры: электронные трубки, сигары, кальяны, </a:t>
            </a: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вейпы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Действие: нагревают никотин-содержащий раствор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58426" y="4572001"/>
            <a:ext cx="34725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iQOS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Ploom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TECH, 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Действие: нагревают табачные </a:t>
            </a:r>
            <a:r>
              <a:rPr lang="ru-RU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стики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капсулы</a:t>
            </a:r>
            <a:endParaRPr lang="ru-RU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800" y="2039137"/>
            <a:ext cx="2317376" cy="23173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55" y="2085303"/>
            <a:ext cx="1599204" cy="227120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794374" y="4549676"/>
            <a:ext cx="3205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Примеры: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iFuse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Действие: Совмещают технологии нагревания и испарения табака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826" y="2181288"/>
            <a:ext cx="3136461" cy="164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49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1304"/>
            <a:ext cx="11353800" cy="5914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ЭСДН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16" y="914400"/>
            <a:ext cx="11881925" cy="3328871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данных устройствах не сжигаются и не используются табачные листья, а вместо этого испаряется раствор для создания аэрозоля, который вдыхает пользователь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компоненты: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никотин,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пропиленгликоль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пищевая добавка Е1520, глицерин, вода и </a:t>
            </a:r>
            <a:r>
              <a:rPr lang="ru-RU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ароматизаторы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Аэрозоль ЭСДН: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гидроксикарбонилы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никотин, гликоли, металлы, канцерогены и отравляющие 	вещества и др.</a:t>
            </a:r>
          </a:p>
          <a:p>
            <a:pPr algn="just"/>
            <a:r>
              <a:rPr lang="ru-RU" sz="2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Уровни токсичных веществ могут в значительной степени варьироваться в рамках одной марки и иногда достигать более высоких уровней, чем в табачном дыме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18" y="4013633"/>
            <a:ext cx="4957282" cy="25841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769" y="4013633"/>
            <a:ext cx="5035668" cy="264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67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362"/>
            <a:ext cx="12192000" cy="6618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 курения ЭСДН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25571" y="2396787"/>
            <a:ext cx="3298293" cy="63468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НИКОТИН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96000" y="1108382"/>
            <a:ext cx="3974708" cy="4361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Зависимость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5449" y="1824623"/>
            <a:ext cx="3995810" cy="48626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Токсичность для плода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96000" y="2591032"/>
            <a:ext cx="3995810" cy="62513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 для развития мозга у подростков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89250" y="3570366"/>
            <a:ext cx="3995811" cy="93648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 для развития мозга у подростков: снижение способности к обучению, тревожные неврозы 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5303375" y="1040036"/>
            <a:ext cx="716917" cy="57308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303375" y="2172578"/>
            <a:ext cx="716917" cy="57308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303373" y="3408607"/>
            <a:ext cx="716917" cy="57308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189251" y="4744960"/>
            <a:ext cx="3995810" cy="37006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«Стимулятор» опухолей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5303373" y="4561873"/>
            <a:ext cx="716917" cy="57308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7887" y="6410509"/>
            <a:ext cx="5262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hlinkClick r:id="rId2"/>
              </a:rPr>
              <a:t>https://www.who.int/fctc/cop/cop7/FCTC_COP_7_11_RU.pdf</a:t>
            </a:r>
            <a:endParaRPr lang="ru-RU" sz="1200" i="1" dirty="0" smtClean="0"/>
          </a:p>
          <a:p>
            <a:endParaRPr lang="ru-RU" sz="1200" i="1" dirty="0" smtClean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78" y="692178"/>
            <a:ext cx="1864055" cy="156732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13" y="303147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356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857" y="4348372"/>
            <a:ext cx="2175491" cy="206982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32" y="3769914"/>
            <a:ext cx="1536497" cy="19910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3" y="358188"/>
            <a:ext cx="3880917" cy="29037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6054"/>
            <a:ext cx="2408681" cy="24086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043"/>
            <a:ext cx="12192000" cy="6618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 курения ЭСДН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80883" y="2928566"/>
            <a:ext cx="3549784" cy="75686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АРОМАТИЗАТОРЫ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65237" y="777086"/>
            <a:ext cx="4620374" cy="4361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Около 8000 ароматов для е-жидкостей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44135" y="1593286"/>
            <a:ext cx="4641476" cy="4862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Многие являются раздражителями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65237" y="2458665"/>
            <a:ext cx="4620374" cy="53808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Воспаление дыхательных путей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44134" y="3409008"/>
            <a:ext cx="4641477" cy="6814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Повышает подверженность вирусной инфекции дыхательных путей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5410177" y="1537577"/>
            <a:ext cx="716917" cy="57308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5410177" y="2670119"/>
            <a:ext cx="716917" cy="57308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410175" y="3906148"/>
            <a:ext cx="716917" cy="57308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4133" y="4455421"/>
            <a:ext cx="4641477" cy="6554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необходимой документации, подтверждающей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безопасность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состав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5410175" y="5212745"/>
            <a:ext cx="716917" cy="57308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7652" y="6237777"/>
            <a:ext cx="52625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hlinkClick r:id="rId6"/>
              </a:rPr>
              <a:t>https://www.who.int/fctc/cop/cop7/FCTC_COP_7_11_RU.pdf</a:t>
            </a:r>
            <a:endParaRPr lang="ru-RU" sz="1200" i="1" dirty="0" smtClean="0"/>
          </a:p>
          <a:p>
            <a:endParaRPr lang="ru-RU" sz="1200" i="1" dirty="0" smtClean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44132" y="5433239"/>
            <a:ext cx="4641477" cy="65543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Последние исследования: рак легких у мышей, спазм сосудов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242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102659"/>
            <a:ext cx="8660155" cy="386601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976" y="134470"/>
            <a:ext cx="11035553" cy="110265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Распространенность курения сигарет по сравнению с использованием</a:t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электронных сигарет среди детей в возрасте 13–15 лет в отдельных</a:t>
            </a:r>
            <a:b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9976" y="5130038"/>
            <a:ext cx="11672047" cy="12842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ru-RU" sz="2000" i="1" dirty="0">
                <a:solidFill>
                  <a:srgbClr val="3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полгода наблюдения за юными </a:t>
            </a:r>
            <a:r>
              <a:rPr lang="ru-RU" sz="2000" i="1" dirty="0" err="1">
                <a:solidFill>
                  <a:srgbClr val="3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вейперами</a:t>
            </a:r>
            <a:r>
              <a:rPr lang="ru-RU" sz="2000" i="1" dirty="0">
                <a:solidFill>
                  <a:srgbClr val="3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ученые выяснили, что 25% из них стали регулярно курить сигареты, еще 21% — покуривать время от времени. Для сравнения: доля пристрастившихся к сигаретам школьников среди тех, которые не увлекались </a:t>
            </a:r>
            <a:r>
              <a:rPr lang="ru-RU" sz="2000" i="1" dirty="0" err="1">
                <a:solidFill>
                  <a:srgbClr val="3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вейпингом</a:t>
            </a:r>
            <a:r>
              <a:rPr lang="ru-RU" sz="2000" i="1" dirty="0">
                <a:solidFill>
                  <a:srgbClr val="3A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составила всего 2%</a:t>
            </a:r>
          </a:p>
        </p:txBody>
      </p:sp>
    </p:spTree>
    <p:extLst>
      <p:ext uri="{BB962C8B-B14F-4D97-AF65-F5344CB8AC3E}">
        <p14:creationId xmlns:p14="http://schemas.microsoft.com/office/powerpoint/2010/main" val="3190718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0315"/>
            <a:ext cx="10515600" cy="6165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Изделия из нагреваемого </a:t>
            </a:r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табака (ИНТ) </a:t>
            </a:r>
            <a:endParaRPr lang="ru-RU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518" y="852991"/>
            <a:ext cx="10515600" cy="2737374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это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табачные изделия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которых создаются аэрозоли, содержащие никотин и другие химические вещества, которые вдыхаются пользователями через рот</a:t>
            </a:r>
          </a:p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Содержат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никотин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вызывает привыкание, содержат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нетабачные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добавки и часто ароматизируются</a:t>
            </a:r>
          </a:p>
          <a:p>
            <a:pPr algn="just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Курящие ИНТ имитируют поведение курящих обычные сигареты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 аэрозоля: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формальдегид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вещество используют в производстве резины, оно токсично в любых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концентрациях),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никотин, ацетальдегид, летучие органические химические вещества, ПАУ, тяжелые металлы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870" y="3835828"/>
            <a:ext cx="2484289" cy="24842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92" y="3835828"/>
            <a:ext cx="1749238" cy="24842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24636" y="3466497"/>
            <a:ext cx="524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Iqos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(PMI)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</a:t>
            </a:r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(BAT)</a:t>
            </a:r>
          </a:p>
        </p:txBody>
      </p:sp>
    </p:spTree>
    <p:extLst>
      <p:ext uri="{BB962C8B-B14F-4D97-AF65-F5344CB8AC3E}">
        <p14:creationId xmlns:p14="http://schemas.microsoft.com/office/powerpoint/2010/main" val="41203640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1460</Words>
  <Application>Microsoft Office PowerPoint</Application>
  <PresentationFormat>Широкоэкранный</PresentationFormat>
  <Paragraphs>148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Угроза новых видов табачной продукции</vt:lpstr>
      <vt:lpstr>Статистика</vt:lpstr>
      <vt:lpstr>Проект нового Кодекса о здоровье</vt:lpstr>
      <vt:lpstr>Какие существуют новые виды табачной продукции?</vt:lpstr>
      <vt:lpstr>ЭСДН</vt:lpstr>
      <vt:lpstr>Последствия курения ЭСДН</vt:lpstr>
      <vt:lpstr>Последствия курения ЭСДН</vt:lpstr>
      <vt:lpstr>Распространенность курения сигарет по сравнению с использованием электронных сигарет среди детей в возрасте 13–15 лет в отдельных странах</vt:lpstr>
      <vt:lpstr>Изделия из нагреваемого табака (ИНТ) </vt:lpstr>
      <vt:lpstr>Дизайн ИНТ</vt:lpstr>
      <vt:lpstr>JAMA, 2017 г. сравнили эмиссии Iqos и обычной сигареты</vt:lpstr>
      <vt:lpstr>Позиция ВОЗ</vt:lpstr>
      <vt:lpstr>Варианты регулирования (FCTC)</vt:lpstr>
      <vt:lpstr>Пример: Российская Федерация</vt:lpstr>
      <vt:lpstr> Турция - наглядный пример практической реализации РКБТ ВОЗ </vt:lpstr>
      <vt:lpstr>Итоги (с учетом рекомендаций ВОЗ)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Угроза новых видов табачной продукции</dc:title>
  <dc:creator>user</dc:creator>
  <cp:lastModifiedBy>user</cp:lastModifiedBy>
  <cp:revision>47</cp:revision>
  <dcterms:created xsi:type="dcterms:W3CDTF">2019-10-28T04:59:57Z</dcterms:created>
  <dcterms:modified xsi:type="dcterms:W3CDTF">2019-10-29T12:41:27Z</dcterms:modified>
</cp:coreProperties>
</file>